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71" r:id="rId7"/>
    <p:sldId id="261" r:id="rId8"/>
    <p:sldId id="262"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32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BEBD8E5E-C21D-4210-AB57-3EF4BFE6D9F3}"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EBD8E5E-C21D-4210-AB57-3EF4BFE6D9F3}"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BEBD8E5E-C21D-4210-AB57-3EF4BFE6D9F3}"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EBD8E5E-C21D-4210-AB57-3EF4BFE6D9F3}"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04D6B6-18E5-417E-B865-561E81CA0CBB}" type="datetimeFigureOut">
              <a:rPr lang="ar-IQ" smtClean="0"/>
              <a:t>14/02/1440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EBD8E5E-C21D-4210-AB57-3EF4BFE6D9F3}"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71400"/>
            <a:ext cx="8101223" cy="5517232"/>
          </a:xfrm>
          <a:prstGeom prst="rect">
            <a:avLst/>
          </a:prstGeom>
        </p:spPr>
      </p:pic>
      <p:sp>
        <p:nvSpPr>
          <p:cNvPr id="3" name="شكل بيضاوي 2"/>
          <p:cNvSpPr/>
          <p:nvPr/>
        </p:nvSpPr>
        <p:spPr>
          <a:xfrm>
            <a:off x="3049733" y="5449276"/>
            <a:ext cx="5760640" cy="1274440"/>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اعداد: </a:t>
            </a:r>
            <a:r>
              <a:rPr lang="ar-IQ"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أ.م.د اياد هاشم محمد</a:t>
            </a:r>
          </a:p>
          <a:p>
            <a:pPr algn="ctr"/>
            <a:endParaRPr lang="ar-IQ"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33045184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784976" cy="2870529"/>
          </a:xfrm>
          <a:prstGeom prst="rect">
            <a:avLst/>
          </a:prstGeom>
        </p:spPr>
        <p:txBody>
          <a:bodyPr wrap="square">
            <a:spAutoFit/>
          </a:bodyPr>
          <a:lstStyle/>
          <a:p>
            <a:pPr algn="justLow">
              <a:lnSpc>
                <a:spcPct val="115000"/>
              </a:lnSpc>
              <a:spcAft>
                <a:spcPts val="1000"/>
              </a:spcAft>
            </a:pPr>
            <a:r>
              <a:rPr lang="ar-IQ" sz="2800" b="1" dirty="0">
                <a:solidFill>
                  <a:srgbClr val="C00000"/>
                </a:solidFill>
                <a:ea typeface="Calibri"/>
              </a:rPr>
              <a:t>مقدمة </a:t>
            </a:r>
            <a:endParaRPr lang="en-US" sz="2800" b="1" dirty="0">
              <a:solidFill>
                <a:srgbClr val="C00000"/>
              </a:solidFill>
              <a:ea typeface="Calibri"/>
              <a:cs typeface="Arial"/>
            </a:endParaRPr>
          </a:p>
          <a:p>
            <a:pPr algn="justLow"/>
            <a:r>
              <a:rPr lang="ar-IQ" sz="2800" b="1" dirty="0">
                <a:solidFill>
                  <a:srgbClr val="C00000"/>
                </a:solidFill>
                <a:ea typeface="Calibri"/>
              </a:rPr>
              <a:t>  تعد الحياة الجامعية احد المراحل الرئيسية في حياة الطالب والذي من خلال تواجده فيها يستطيع بناء شخصيته </a:t>
            </a:r>
            <a:r>
              <a:rPr lang="ar-IQ" sz="2800" b="1" dirty="0" smtClean="0">
                <a:solidFill>
                  <a:srgbClr val="C00000"/>
                </a:solidFill>
                <a:ea typeface="Calibri"/>
              </a:rPr>
              <a:t>الإنسانية </a:t>
            </a:r>
            <a:r>
              <a:rPr lang="ar-IQ" sz="2800" b="1" dirty="0">
                <a:solidFill>
                  <a:srgbClr val="C00000"/>
                </a:solidFill>
                <a:ea typeface="Calibri"/>
              </a:rPr>
              <a:t>والعلمية والمهنية والثقافية بدرجة كبيرة وفاعلة فيما لو احسن التفاعل </a:t>
            </a:r>
            <a:r>
              <a:rPr lang="ar-IQ" sz="2800" b="1" dirty="0" smtClean="0">
                <a:solidFill>
                  <a:srgbClr val="C00000"/>
                </a:solidFill>
                <a:ea typeface="Calibri"/>
              </a:rPr>
              <a:t>والانسجام والاستفادة </a:t>
            </a:r>
            <a:r>
              <a:rPr lang="ar-IQ" sz="2800" b="1" dirty="0">
                <a:solidFill>
                  <a:srgbClr val="C00000"/>
                </a:solidFill>
                <a:ea typeface="Calibri"/>
              </a:rPr>
              <a:t>داخل الحياة الجامعية التي تعتبر نموذجا مصغرا لحياة الطالب بصورة عامة في مجتمعه </a:t>
            </a:r>
            <a:r>
              <a:rPr lang="ar-IQ" sz="2800" dirty="0">
                <a:solidFill>
                  <a:srgbClr val="C00000"/>
                </a:solidFill>
                <a:ea typeface="Calibri"/>
              </a:rPr>
              <a:t>.</a:t>
            </a:r>
            <a:endParaRPr lang="ar-IQ" sz="2800" dirty="0">
              <a:solidFill>
                <a:srgbClr val="C00000"/>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96952"/>
            <a:ext cx="6156176" cy="3861048"/>
          </a:xfrm>
          <a:prstGeom prst="rect">
            <a:avLst/>
          </a:prstGeom>
        </p:spPr>
      </p:pic>
    </p:spTree>
    <p:extLst>
      <p:ext uri="{BB962C8B-B14F-4D97-AF65-F5344CB8AC3E}">
        <p14:creationId xmlns:p14="http://schemas.microsoft.com/office/powerpoint/2010/main" val="78748228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856984" cy="2569934"/>
          </a:xfrm>
          <a:prstGeom prst="rect">
            <a:avLst/>
          </a:prstGeom>
        </p:spPr>
        <p:txBody>
          <a:bodyPr wrap="square">
            <a:spAutoFit/>
          </a:bodyPr>
          <a:lstStyle/>
          <a:p>
            <a:pPr algn="just">
              <a:lnSpc>
                <a:spcPct val="115000"/>
              </a:lnSpc>
              <a:spcAft>
                <a:spcPts val="1000"/>
              </a:spcAft>
            </a:pPr>
            <a:r>
              <a:rPr lang="ar-IQ" sz="2800" b="1" dirty="0" smtClean="0">
                <a:ea typeface="Calibri"/>
              </a:rPr>
              <a:t>  إذ </a:t>
            </a:r>
            <a:r>
              <a:rPr lang="ar-IQ" sz="2800" b="1" dirty="0">
                <a:ea typeface="Calibri"/>
              </a:rPr>
              <a:t>ان الارشاد الجامعي يهدف الى تعريف الطلاب بأنفسهم وامكانياتهم اولآ وبالبرامج المعقدة في الجامعة وتعريفهم بالأنظمة والقوانين داخل الحرم الجامعي واكتشاف ميولهم وقدراتهم واتاحة الفرصة لهم للاستفادة من خبرات اعضاء هيئة التدريس ومساعدتهم في حل مشكلاهم بالطرائق العلمية الملائمة لحلها .</a:t>
            </a:r>
            <a:endParaRPr lang="en-US" sz="2800" b="1" dirty="0">
              <a:ea typeface="Calibri"/>
              <a:cs typeface="Aria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74598"/>
            <a:ext cx="9036496" cy="3880269"/>
          </a:xfrm>
          <a:prstGeom prst="rect">
            <a:avLst/>
          </a:prstGeom>
        </p:spPr>
      </p:pic>
    </p:spTree>
    <p:extLst>
      <p:ext uri="{BB962C8B-B14F-4D97-AF65-F5344CB8AC3E}">
        <p14:creationId xmlns:p14="http://schemas.microsoft.com/office/powerpoint/2010/main" val="92880043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712968" cy="2485809"/>
          </a:xfrm>
          <a:prstGeom prst="rect">
            <a:avLst/>
          </a:prstGeom>
        </p:spPr>
        <p:txBody>
          <a:bodyPr wrap="square">
            <a:spAutoFit/>
          </a:bodyPr>
          <a:lstStyle/>
          <a:p>
            <a:pPr algn="just">
              <a:lnSpc>
                <a:spcPct val="115000"/>
              </a:lnSpc>
              <a:spcAft>
                <a:spcPts val="1000"/>
              </a:spcAft>
            </a:pPr>
            <a:r>
              <a:rPr lang="ar-IQ" sz="3200" b="1" dirty="0">
                <a:solidFill>
                  <a:srgbClr val="C00000"/>
                </a:solidFill>
                <a:ea typeface="Calibri"/>
              </a:rPr>
              <a:t>وحدة </a:t>
            </a:r>
            <a:r>
              <a:rPr lang="ar-IQ" sz="3200" b="1" dirty="0" smtClean="0">
                <a:solidFill>
                  <a:srgbClr val="C00000"/>
                </a:solidFill>
                <a:ea typeface="Calibri"/>
              </a:rPr>
              <a:t>الإرشاد </a:t>
            </a:r>
            <a:r>
              <a:rPr lang="ar-IQ" sz="3200" b="1" dirty="0">
                <a:solidFill>
                  <a:srgbClr val="C00000"/>
                </a:solidFill>
                <a:ea typeface="Calibri"/>
              </a:rPr>
              <a:t>الجامعي </a:t>
            </a:r>
            <a:r>
              <a:rPr lang="ar-IQ" sz="3200" b="1" dirty="0" smtClean="0">
                <a:solidFill>
                  <a:srgbClr val="C00000"/>
                </a:solidFill>
                <a:ea typeface="Calibri"/>
              </a:rPr>
              <a:t>: </a:t>
            </a:r>
            <a:endParaRPr lang="en-US" sz="3200" b="1" dirty="0">
              <a:solidFill>
                <a:srgbClr val="C00000"/>
              </a:solidFill>
              <a:ea typeface="Calibri"/>
              <a:cs typeface="Arial"/>
            </a:endParaRPr>
          </a:p>
          <a:p>
            <a:pPr algn="just">
              <a:lnSpc>
                <a:spcPct val="115000"/>
              </a:lnSpc>
              <a:spcAft>
                <a:spcPts val="1000"/>
              </a:spcAft>
            </a:pPr>
            <a:r>
              <a:rPr lang="ar-IQ" sz="3200" b="1" dirty="0">
                <a:solidFill>
                  <a:srgbClr val="C00000"/>
                </a:solidFill>
                <a:ea typeface="Calibri"/>
              </a:rPr>
              <a:t>  ويقصد بها الوحدة الخاصة  بتوجيه ومتابعة الطلبة خلال دراستهم عن طريق الحوار المستمر والنصح والمساعدة لهم حتى يتكيفوا مع الحياة الجامعية ويستوعبوا رسالة الجامعة واهدافها .</a:t>
            </a:r>
            <a:endParaRPr lang="en-US" sz="3200" b="1" dirty="0">
              <a:solidFill>
                <a:srgbClr val="C00000"/>
              </a:solidFill>
              <a:ea typeface="Calibri"/>
              <a:cs typeface="Arial"/>
            </a:endParaRPr>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018" y="3288490"/>
            <a:ext cx="4413978" cy="3565115"/>
          </a:xfrm>
          <a:prstGeom prst="rect">
            <a:avLst/>
          </a:prstGeom>
        </p:spPr>
      </p:pic>
    </p:spTree>
    <p:extLst>
      <p:ext uri="{BB962C8B-B14F-4D97-AF65-F5344CB8AC3E}">
        <p14:creationId xmlns:p14="http://schemas.microsoft.com/office/powerpoint/2010/main" val="2697234115"/>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0784" y="260647"/>
            <a:ext cx="8856984" cy="4523290"/>
          </a:xfrm>
          <a:prstGeom prst="rect">
            <a:avLst/>
          </a:prstGeom>
        </p:spPr>
        <p:txBody>
          <a:bodyPr wrap="square">
            <a:spAutoFit/>
          </a:bodyPr>
          <a:lstStyle/>
          <a:p>
            <a:pPr algn="justLow">
              <a:lnSpc>
                <a:spcPct val="115000"/>
              </a:lnSpc>
              <a:spcAft>
                <a:spcPts val="1000"/>
              </a:spcAft>
            </a:pPr>
            <a:r>
              <a:rPr lang="ar-IQ" sz="2400" b="1" dirty="0">
                <a:solidFill>
                  <a:srgbClr val="C00000"/>
                </a:solidFill>
                <a:ea typeface="Calibri"/>
              </a:rPr>
              <a:t>مهام وحدة الارشاد الجامعي </a:t>
            </a:r>
            <a:r>
              <a:rPr lang="ar-IQ" sz="2400" b="1" dirty="0" smtClean="0">
                <a:solidFill>
                  <a:srgbClr val="C00000"/>
                </a:solidFill>
                <a:ea typeface="Calibri"/>
              </a:rPr>
              <a:t>:</a:t>
            </a:r>
            <a:endParaRPr lang="en-US" sz="2400" b="1" dirty="0">
              <a:solidFill>
                <a:srgbClr val="C00000"/>
              </a:solidFill>
              <a:ea typeface="Calibri"/>
              <a:cs typeface="Arial"/>
            </a:endParaRPr>
          </a:p>
          <a:p>
            <a:pPr marL="342900" lvl="0" indent="-342900" algn="justLow">
              <a:lnSpc>
                <a:spcPct val="150000"/>
              </a:lnSpc>
              <a:buFont typeface="+mj-lt"/>
              <a:buAutoNum type="arabicPeriod"/>
            </a:pPr>
            <a:r>
              <a:rPr lang="ar-IQ" sz="2400" b="1" dirty="0">
                <a:solidFill>
                  <a:srgbClr val="7030A0"/>
                </a:solidFill>
                <a:ea typeface="Calibri"/>
              </a:rPr>
              <a:t>تشكيل لجان خاصة في بداية كل عام </a:t>
            </a:r>
            <a:r>
              <a:rPr lang="ar-IQ" sz="2400" b="1" dirty="0" smtClean="0">
                <a:solidFill>
                  <a:srgbClr val="7030A0"/>
                </a:solidFill>
                <a:ea typeface="Calibri"/>
              </a:rPr>
              <a:t>لاستقبال </a:t>
            </a:r>
            <a:r>
              <a:rPr lang="ar-IQ" sz="2400" b="1" dirty="0">
                <a:solidFill>
                  <a:srgbClr val="7030A0"/>
                </a:solidFill>
                <a:ea typeface="Calibri"/>
              </a:rPr>
              <a:t>الطلبة الجدد وتعريفهم على طلبة الكلية , والاقسام , والقاعات الدراسية , والنشاطات الثقافية  والرياضية والاجتماعية , والمركز الطلابي , والنادي الطلابي ,وقاعات الرياضة , والمختبرات , وقاعات الاجتماعات .</a:t>
            </a:r>
            <a:endParaRPr lang="en-US" sz="2400" b="1" dirty="0">
              <a:solidFill>
                <a:srgbClr val="7030A0"/>
              </a:solidFill>
              <a:ea typeface="Calibri"/>
              <a:cs typeface="Arial"/>
            </a:endParaRPr>
          </a:p>
          <a:p>
            <a:pPr marL="342900" lvl="0" indent="-342900" algn="justLow">
              <a:lnSpc>
                <a:spcPct val="150000"/>
              </a:lnSpc>
              <a:buFont typeface="+mj-lt"/>
              <a:buAutoNum type="arabicPeriod"/>
            </a:pPr>
            <a:r>
              <a:rPr lang="ar-IQ" sz="2400" b="1" dirty="0">
                <a:solidFill>
                  <a:srgbClr val="7030A0"/>
                </a:solidFill>
                <a:ea typeface="Calibri"/>
              </a:rPr>
              <a:t>حل المشكلات الدراسية خاصة مشكلات القبول للطلبة الجدد بحيث تسهل عمل الطالب الجامعي .</a:t>
            </a:r>
            <a:endParaRPr lang="en-US" sz="2400" b="1" dirty="0">
              <a:solidFill>
                <a:srgbClr val="7030A0"/>
              </a:solidFill>
              <a:ea typeface="Calibri"/>
              <a:cs typeface="Arial"/>
            </a:endParaRPr>
          </a:p>
          <a:p>
            <a:pPr marL="342900" lvl="0" indent="-342900" algn="justLow">
              <a:lnSpc>
                <a:spcPct val="150000"/>
              </a:lnSpc>
              <a:buFont typeface="+mj-lt"/>
              <a:buAutoNum type="arabicPeriod"/>
            </a:pPr>
            <a:r>
              <a:rPr lang="ar-IQ" sz="2400" b="1" dirty="0">
                <a:solidFill>
                  <a:srgbClr val="7030A0"/>
                </a:solidFill>
                <a:ea typeface="Calibri"/>
              </a:rPr>
              <a:t>تخفيف التوتر النفسي وجعل الطلبة الجدد يتوافقون نفسيا مع الموقف الجديد لهم </a:t>
            </a:r>
            <a:r>
              <a:rPr lang="ar-IQ" sz="2400" b="1" dirty="0" smtClean="0">
                <a:solidFill>
                  <a:srgbClr val="7030A0"/>
                </a:solidFill>
                <a:ea typeface="Calibri"/>
              </a:rPr>
              <a:t>.</a:t>
            </a:r>
            <a:endParaRPr lang="en-US" sz="2400" b="1" dirty="0">
              <a:solidFill>
                <a:srgbClr val="7030A0"/>
              </a:solidFill>
              <a:ea typeface="Calibri"/>
              <a:cs typeface="Arial"/>
            </a:endParaRPr>
          </a:p>
        </p:txBody>
      </p:sp>
    </p:spTree>
    <p:extLst>
      <p:ext uri="{BB962C8B-B14F-4D97-AF65-F5344CB8AC3E}">
        <p14:creationId xmlns:p14="http://schemas.microsoft.com/office/powerpoint/2010/main" val="31856650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0784" y="260647"/>
            <a:ext cx="8856984" cy="4524315"/>
          </a:xfrm>
          <a:prstGeom prst="rect">
            <a:avLst/>
          </a:prstGeom>
        </p:spPr>
        <p:txBody>
          <a:bodyPr wrap="square">
            <a:spAutoFit/>
          </a:bodyPr>
          <a:lstStyle/>
          <a:p>
            <a:pPr lvl="0" algn="justLow">
              <a:lnSpc>
                <a:spcPct val="150000"/>
              </a:lnSpc>
            </a:pPr>
            <a:r>
              <a:rPr lang="ar-IQ" sz="2400" b="1" dirty="0" smtClean="0">
                <a:solidFill>
                  <a:srgbClr val="7030A0"/>
                </a:solidFill>
                <a:ea typeface="Calibri"/>
              </a:rPr>
              <a:t>3- تعريف </a:t>
            </a:r>
            <a:r>
              <a:rPr lang="ar-IQ" sz="2400" b="1" dirty="0">
                <a:solidFill>
                  <a:srgbClr val="7030A0"/>
                </a:solidFill>
                <a:ea typeface="Calibri"/>
              </a:rPr>
              <a:t>الطلبة بطبيعة الاقسام العلمية وكيفية اختيار تلك الاقسام والفصول الدراسية على وفق طبيعة القبول والدراسة في الكلية المقبولة </a:t>
            </a:r>
            <a:r>
              <a:rPr lang="ar-IQ" sz="2400" b="1" dirty="0" smtClean="0">
                <a:solidFill>
                  <a:srgbClr val="7030A0"/>
                </a:solidFill>
                <a:ea typeface="Calibri"/>
              </a:rPr>
              <a:t>.</a:t>
            </a:r>
          </a:p>
          <a:p>
            <a:pPr lvl="0" algn="justLow">
              <a:lnSpc>
                <a:spcPct val="150000"/>
              </a:lnSpc>
            </a:pPr>
            <a:endParaRPr lang="en-US" sz="2400" b="1" dirty="0">
              <a:solidFill>
                <a:srgbClr val="7030A0"/>
              </a:solidFill>
              <a:ea typeface="Calibri"/>
              <a:cs typeface="Arial"/>
            </a:endParaRPr>
          </a:p>
          <a:p>
            <a:pPr lvl="0" algn="justLow">
              <a:lnSpc>
                <a:spcPct val="150000"/>
              </a:lnSpc>
            </a:pPr>
            <a:r>
              <a:rPr lang="ar-IQ" sz="2400" b="1" dirty="0" smtClean="0">
                <a:solidFill>
                  <a:srgbClr val="7030A0"/>
                </a:solidFill>
                <a:ea typeface="Calibri"/>
              </a:rPr>
              <a:t>4- تقديم </a:t>
            </a:r>
            <a:r>
              <a:rPr lang="ar-IQ" sz="2400" b="1" dirty="0">
                <a:solidFill>
                  <a:srgbClr val="7030A0"/>
                </a:solidFill>
                <a:ea typeface="Calibri"/>
              </a:rPr>
              <a:t>الخدمات العلمية من قبل المرشد الاكاديمي أي تسجيل الطلبة وتعريفهم بقراراتهم واساتذتهم في كل </a:t>
            </a:r>
            <a:r>
              <a:rPr lang="ar-IQ" sz="2400" b="1">
                <a:solidFill>
                  <a:srgbClr val="7030A0"/>
                </a:solidFill>
                <a:ea typeface="Calibri"/>
              </a:rPr>
              <a:t>قسم </a:t>
            </a:r>
            <a:r>
              <a:rPr lang="ar-IQ" sz="2400" b="1" smtClean="0">
                <a:solidFill>
                  <a:srgbClr val="7030A0"/>
                </a:solidFill>
                <a:ea typeface="Calibri"/>
              </a:rPr>
              <a:t>.</a:t>
            </a:r>
          </a:p>
          <a:p>
            <a:pPr lvl="0" algn="justLow">
              <a:lnSpc>
                <a:spcPct val="150000"/>
              </a:lnSpc>
            </a:pPr>
            <a:endParaRPr lang="en-US" sz="2400" b="1" dirty="0">
              <a:solidFill>
                <a:srgbClr val="7030A0"/>
              </a:solidFill>
              <a:ea typeface="Calibri"/>
              <a:cs typeface="Arial"/>
            </a:endParaRPr>
          </a:p>
          <a:p>
            <a:pPr lvl="0" algn="justLow">
              <a:lnSpc>
                <a:spcPct val="150000"/>
              </a:lnSpc>
              <a:spcAft>
                <a:spcPts val="1000"/>
              </a:spcAft>
            </a:pPr>
            <a:r>
              <a:rPr lang="ar-IQ" sz="2400" b="1" dirty="0" smtClean="0">
                <a:solidFill>
                  <a:srgbClr val="7030A0"/>
                </a:solidFill>
                <a:ea typeface="Calibri"/>
              </a:rPr>
              <a:t>5- يقوم </a:t>
            </a:r>
            <a:r>
              <a:rPr lang="ar-IQ" sz="2400" b="1" dirty="0">
                <a:solidFill>
                  <a:srgbClr val="7030A0"/>
                </a:solidFill>
                <a:ea typeface="Calibri"/>
              </a:rPr>
              <a:t>المرشد الاكاديمي لكل قسم بلقاء الطلبة في قسمه بغية توجيههم اكاديميا على طبيعة القسم </a:t>
            </a:r>
            <a:r>
              <a:rPr lang="ar-IQ" sz="2400" dirty="0">
                <a:solidFill>
                  <a:srgbClr val="7030A0"/>
                </a:solidFill>
                <a:ea typeface="Calibri"/>
              </a:rPr>
              <a:t>.</a:t>
            </a:r>
            <a:endParaRPr lang="en-US" sz="2400" dirty="0">
              <a:solidFill>
                <a:srgbClr val="7030A0"/>
              </a:solidFill>
              <a:ea typeface="Calibri"/>
              <a:cs typeface="Arial"/>
            </a:endParaRPr>
          </a:p>
        </p:txBody>
      </p:sp>
    </p:spTree>
    <p:extLst>
      <p:ext uri="{BB962C8B-B14F-4D97-AF65-F5344CB8AC3E}">
        <p14:creationId xmlns:p14="http://schemas.microsoft.com/office/powerpoint/2010/main" val="206054887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260648"/>
            <a:ext cx="8712968" cy="3719352"/>
          </a:xfrm>
          <a:prstGeom prst="rect">
            <a:avLst/>
          </a:prstGeom>
        </p:spPr>
        <p:txBody>
          <a:bodyPr wrap="square">
            <a:spAutoFit/>
          </a:bodyPr>
          <a:lstStyle/>
          <a:p>
            <a:pPr algn="justLow">
              <a:lnSpc>
                <a:spcPct val="115000"/>
              </a:lnSpc>
              <a:spcAft>
                <a:spcPts val="1000"/>
              </a:spcAft>
              <a:tabLst>
                <a:tab pos="2637155" algn="ctr"/>
              </a:tabLst>
            </a:pPr>
            <a:r>
              <a:rPr lang="ar-IQ" sz="2400" b="1" dirty="0">
                <a:solidFill>
                  <a:srgbClr val="7030A0"/>
                </a:solidFill>
                <a:ea typeface="Calibri"/>
              </a:rPr>
              <a:t>شخصية المرشد الجامعي 	</a:t>
            </a:r>
            <a:endParaRPr lang="en-US" sz="2400" b="1" dirty="0">
              <a:solidFill>
                <a:srgbClr val="7030A0"/>
              </a:solidFill>
              <a:ea typeface="Calibri"/>
              <a:cs typeface="Arial"/>
            </a:endParaRPr>
          </a:p>
          <a:p>
            <a:pPr algn="justLow">
              <a:lnSpc>
                <a:spcPct val="115000"/>
              </a:lnSpc>
              <a:spcAft>
                <a:spcPts val="1000"/>
              </a:spcAft>
            </a:pPr>
            <a:r>
              <a:rPr lang="ar-IQ" sz="2400" b="1" dirty="0">
                <a:solidFill>
                  <a:srgbClr val="7030A0"/>
                </a:solidFill>
                <a:ea typeface="Calibri"/>
              </a:rPr>
              <a:t>لابد من توفر خصائص شخصية معينة للمرشد الأكاديمي ومنها :</a:t>
            </a:r>
            <a:endParaRPr lang="en-US" sz="2400" b="1" dirty="0">
              <a:solidFill>
                <a:srgbClr val="7030A0"/>
              </a:solidFill>
              <a:ea typeface="Calibri"/>
              <a:cs typeface="Arial"/>
            </a:endParaRPr>
          </a:p>
          <a:p>
            <a:pPr marL="342900" lvl="0" indent="-342900" algn="justLow">
              <a:lnSpc>
                <a:spcPct val="115000"/>
              </a:lnSpc>
              <a:buFont typeface="+mj-lt"/>
              <a:buAutoNum type="arabicPeriod"/>
            </a:pPr>
            <a:r>
              <a:rPr lang="ar-IQ" sz="2400" b="1" dirty="0">
                <a:solidFill>
                  <a:srgbClr val="7030A0"/>
                </a:solidFill>
                <a:ea typeface="Calibri"/>
              </a:rPr>
              <a:t>ان يكون تدريسي في القسم الذي ينتمي </a:t>
            </a:r>
            <a:r>
              <a:rPr lang="ar-IQ" sz="2400" b="1" dirty="0" smtClean="0">
                <a:solidFill>
                  <a:srgbClr val="7030A0"/>
                </a:solidFill>
                <a:ea typeface="Calibri"/>
              </a:rPr>
              <a:t>اليه.</a:t>
            </a:r>
            <a:endParaRPr lang="en-US" sz="2400" b="1" dirty="0">
              <a:solidFill>
                <a:srgbClr val="7030A0"/>
              </a:solidFill>
              <a:ea typeface="Calibri"/>
              <a:cs typeface="Arial"/>
            </a:endParaRPr>
          </a:p>
          <a:p>
            <a:pPr marL="342900" lvl="0" indent="-342900" algn="justLow">
              <a:lnSpc>
                <a:spcPct val="115000"/>
              </a:lnSpc>
              <a:buFont typeface="+mj-lt"/>
              <a:buAutoNum type="arabicPeriod"/>
            </a:pPr>
            <a:r>
              <a:rPr lang="ar-IQ" sz="2400" b="1" dirty="0">
                <a:solidFill>
                  <a:srgbClr val="7030A0"/>
                </a:solidFill>
                <a:ea typeface="Calibri"/>
              </a:rPr>
              <a:t>ان يكون تدريسيا مختصا وعلى وعي كامل بالطبيعة العلمية للقسم .</a:t>
            </a:r>
            <a:endParaRPr lang="en-US" sz="2400" b="1" dirty="0">
              <a:solidFill>
                <a:srgbClr val="7030A0"/>
              </a:solidFill>
              <a:ea typeface="Calibri"/>
              <a:cs typeface="Arial"/>
            </a:endParaRPr>
          </a:p>
          <a:p>
            <a:pPr marL="342900" lvl="0" indent="-342900" algn="justLow">
              <a:lnSpc>
                <a:spcPct val="115000"/>
              </a:lnSpc>
              <a:buFont typeface="+mj-lt"/>
              <a:buAutoNum type="arabicPeriod"/>
            </a:pPr>
            <a:r>
              <a:rPr lang="ar-IQ" sz="2400" b="1" dirty="0">
                <a:solidFill>
                  <a:srgbClr val="7030A0"/>
                </a:solidFill>
                <a:ea typeface="Calibri"/>
              </a:rPr>
              <a:t>ان يكون على دراية بتوزيع المقررات الدراسية وطبيعتها .</a:t>
            </a:r>
            <a:endParaRPr lang="en-US" sz="2400" b="1" dirty="0">
              <a:solidFill>
                <a:srgbClr val="7030A0"/>
              </a:solidFill>
              <a:ea typeface="Calibri"/>
              <a:cs typeface="Arial"/>
            </a:endParaRPr>
          </a:p>
          <a:p>
            <a:pPr marL="342900" lvl="0" indent="-342900" algn="justLow">
              <a:lnSpc>
                <a:spcPct val="115000"/>
              </a:lnSpc>
              <a:buFont typeface="+mj-lt"/>
              <a:buAutoNum type="arabicPeriod"/>
            </a:pPr>
            <a:r>
              <a:rPr lang="ar-IQ" sz="2400" b="1" dirty="0">
                <a:solidFill>
                  <a:srgbClr val="7030A0"/>
                </a:solidFill>
                <a:ea typeface="Calibri"/>
              </a:rPr>
              <a:t>ان يتمتع بخصائص شخصية تؤهله ان يكون مقبولا لدى طلبة القسم .</a:t>
            </a:r>
            <a:endParaRPr lang="en-US" sz="2400" b="1" dirty="0">
              <a:solidFill>
                <a:srgbClr val="7030A0"/>
              </a:solidFill>
              <a:ea typeface="Calibri"/>
              <a:cs typeface="Arial"/>
            </a:endParaRPr>
          </a:p>
          <a:p>
            <a:pPr marL="342900" lvl="0" indent="-342900" algn="justLow">
              <a:lnSpc>
                <a:spcPct val="115000"/>
              </a:lnSpc>
              <a:spcAft>
                <a:spcPts val="1000"/>
              </a:spcAft>
              <a:buFont typeface="+mj-lt"/>
              <a:buAutoNum type="arabicPeriod"/>
            </a:pPr>
            <a:r>
              <a:rPr lang="ar-IQ" sz="2400" b="1" dirty="0">
                <a:solidFill>
                  <a:srgbClr val="7030A0"/>
                </a:solidFill>
                <a:ea typeface="Calibri"/>
              </a:rPr>
              <a:t>ان يكون على دراية بالمسائل التربوية والنفسية لكي يساعد الطلبة ويهيئهم نفسيا فضلا عن ارسالهم الى وحدة الارشاد النفسي إذا تطلب الامر .</a:t>
            </a:r>
            <a:endParaRPr lang="en-US" sz="2400" b="1" dirty="0">
              <a:solidFill>
                <a:srgbClr val="7030A0"/>
              </a:solidFill>
              <a:ea typeface="Calibri"/>
              <a:cs typeface="Arial"/>
            </a:endParaRPr>
          </a:p>
        </p:txBody>
      </p:sp>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4000825"/>
            <a:ext cx="4644008" cy="2923928"/>
          </a:xfrm>
          <a:prstGeom prst="rect">
            <a:avLst/>
          </a:prstGeom>
        </p:spPr>
      </p:pic>
    </p:spTree>
    <p:extLst>
      <p:ext uri="{BB962C8B-B14F-4D97-AF65-F5344CB8AC3E}">
        <p14:creationId xmlns:p14="http://schemas.microsoft.com/office/powerpoint/2010/main" val="367206773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98088"/>
            <a:ext cx="8784976" cy="6073458"/>
          </a:xfrm>
          <a:prstGeom prst="rect">
            <a:avLst/>
          </a:prstGeom>
        </p:spPr>
        <p:txBody>
          <a:bodyPr wrap="square">
            <a:spAutoFit/>
          </a:bodyPr>
          <a:lstStyle/>
          <a:p>
            <a:pPr algn="justLow">
              <a:lnSpc>
                <a:spcPct val="115000"/>
              </a:lnSpc>
              <a:spcAft>
                <a:spcPts val="1000"/>
              </a:spcAft>
            </a:pPr>
            <a:r>
              <a:rPr lang="ar-IQ" sz="2000" b="1" dirty="0">
                <a:solidFill>
                  <a:srgbClr val="0070C0"/>
                </a:solidFill>
                <a:ea typeface="Calibri"/>
              </a:rPr>
              <a:t>مهام المرشد الجامعي </a:t>
            </a:r>
            <a:endParaRPr lang="en-US" sz="2000" b="1" dirty="0">
              <a:solidFill>
                <a:srgbClr val="0070C0"/>
              </a:solidFill>
              <a:ea typeface="Calibri"/>
              <a:cs typeface="Arial"/>
            </a:endParaRPr>
          </a:p>
          <a:p>
            <a:pPr algn="justLow">
              <a:lnSpc>
                <a:spcPct val="115000"/>
              </a:lnSpc>
              <a:spcAft>
                <a:spcPts val="1000"/>
              </a:spcAft>
            </a:pPr>
            <a:r>
              <a:rPr lang="ar-IQ" sz="2000" b="1" dirty="0" smtClean="0">
                <a:solidFill>
                  <a:srgbClr val="0070C0"/>
                </a:solidFill>
                <a:ea typeface="Calibri"/>
              </a:rPr>
              <a:t>أولا </a:t>
            </a:r>
            <a:r>
              <a:rPr lang="ar-IQ" sz="2000" b="1" dirty="0">
                <a:solidFill>
                  <a:srgbClr val="0070C0"/>
                </a:solidFill>
                <a:ea typeface="Calibri"/>
              </a:rPr>
              <a:t>: المهام الفنية , وتشمل 1-  اعداد ملف الطالب .</a:t>
            </a:r>
            <a:endParaRPr lang="en-US" sz="2000" b="1" dirty="0">
              <a:solidFill>
                <a:srgbClr val="0070C0"/>
              </a:solidFill>
              <a:ea typeface="Calibri"/>
              <a:cs typeface="Arial"/>
            </a:endParaRPr>
          </a:p>
          <a:p>
            <a:pPr algn="justLow">
              <a:lnSpc>
                <a:spcPct val="115000"/>
              </a:lnSpc>
              <a:spcAft>
                <a:spcPts val="1000"/>
              </a:spcAft>
            </a:pPr>
            <a:r>
              <a:rPr lang="ar-IQ" sz="2000" b="1" dirty="0">
                <a:solidFill>
                  <a:srgbClr val="0070C0"/>
                </a:solidFill>
                <a:ea typeface="Calibri"/>
              </a:rPr>
              <a:t>2- الجدول الدراسي.</a:t>
            </a:r>
            <a:endParaRPr lang="en-US" sz="2000" b="1" dirty="0">
              <a:solidFill>
                <a:srgbClr val="0070C0"/>
              </a:solidFill>
              <a:ea typeface="Calibri"/>
              <a:cs typeface="Arial"/>
            </a:endParaRPr>
          </a:p>
          <a:p>
            <a:pPr algn="justLow">
              <a:lnSpc>
                <a:spcPct val="115000"/>
              </a:lnSpc>
              <a:spcAft>
                <a:spcPts val="1000"/>
              </a:spcAft>
            </a:pPr>
            <a:r>
              <a:rPr lang="ar-IQ" sz="2000" b="1" dirty="0">
                <a:solidFill>
                  <a:srgbClr val="0070C0"/>
                </a:solidFill>
                <a:ea typeface="Calibri"/>
              </a:rPr>
              <a:t>3- متطلبات التخرج "احتفالية التخرج".</a:t>
            </a:r>
            <a:endParaRPr lang="en-US" sz="2000" b="1" dirty="0">
              <a:solidFill>
                <a:srgbClr val="0070C0"/>
              </a:solidFill>
              <a:ea typeface="Calibri"/>
              <a:cs typeface="Arial"/>
            </a:endParaRPr>
          </a:p>
          <a:p>
            <a:pPr algn="justLow">
              <a:lnSpc>
                <a:spcPct val="115000"/>
              </a:lnSpc>
              <a:spcAft>
                <a:spcPts val="1000"/>
              </a:spcAft>
            </a:pPr>
            <a:r>
              <a:rPr lang="ar-IQ" sz="2000" b="1" dirty="0">
                <a:solidFill>
                  <a:srgbClr val="0070C0"/>
                </a:solidFill>
                <a:ea typeface="Calibri"/>
              </a:rPr>
              <a:t>4- دورات تثقيفية للأساتذة المكلفين بالمهمات الارشادية.</a:t>
            </a:r>
            <a:endParaRPr lang="en-US" sz="2000" b="1" dirty="0">
              <a:solidFill>
                <a:srgbClr val="0070C0"/>
              </a:solidFill>
              <a:ea typeface="Calibri"/>
              <a:cs typeface="Arial"/>
            </a:endParaRPr>
          </a:p>
          <a:p>
            <a:pPr algn="justLow">
              <a:lnSpc>
                <a:spcPct val="115000"/>
              </a:lnSpc>
              <a:spcAft>
                <a:spcPts val="1000"/>
              </a:spcAft>
            </a:pPr>
            <a:r>
              <a:rPr lang="ar-IQ" sz="2000" b="1" dirty="0">
                <a:solidFill>
                  <a:srgbClr val="0070C0"/>
                </a:solidFill>
                <a:ea typeface="Calibri"/>
              </a:rPr>
              <a:t>ثانيآ : المهام الادارية  , وتشمل</a:t>
            </a:r>
            <a:endParaRPr lang="en-US" sz="2000" b="1" dirty="0">
              <a:solidFill>
                <a:srgbClr val="0070C0"/>
              </a:solidFill>
              <a:ea typeface="Calibri"/>
              <a:cs typeface="Arial"/>
            </a:endParaRPr>
          </a:p>
          <a:p>
            <a:pPr marL="342900" lvl="0" indent="-342900" algn="justLow">
              <a:lnSpc>
                <a:spcPct val="115000"/>
              </a:lnSpc>
              <a:buFont typeface="+mj-lt"/>
              <a:buAutoNum type="arabicPeriod"/>
            </a:pPr>
            <a:r>
              <a:rPr lang="ar-IQ" sz="2000" b="1" dirty="0">
                <a:solidFill>
                  <a:srgbClr val="0070C0"/>
                </a:solidFill>
                <a:ea typeface="Calibri"/>
              </a:rPr>
              <a:t>مساعدة الطالب على تأجيل دراسته </a:t>
            </a:r>
            <a:endParaRPr lang="en-US" sz="2000" b="1" dirty="0">
              <a:solidFill>
                <a:srgbClr val="0070C0"/>
              </a:solidFill>
              <a:ea typeface="Calibri"/>
              <a:cs typeface="Arial"/>
            </a:endParaRPr>
          </a:p>
          <a:p>
            <a:pPr marL="342900" lvl="0" indent="-342900" algn="justLow">
              <a:lnSpc>
                <a:spcPct val="115000"/>
              </a:lnSpc>
              <a:buFont typeface="+mj-lt"/>
              <a:buAutoNum type="arabicPeriod"/>
            </a:pPr>
            <a:r>
              <a:rPr lang="ar-IQ" sz="2000" b="1" dirty="0">
                <a:solidFill>
                  <a:srgbClr val="0070C0"/>
                </a:solidFill>
                <a:ea typeface="Calibri"/>
              </a:rPr>
              <a:t>مساعدة الطالب على طلب الاجازة</a:t>
            </a:r>
            <a:endParaRPr lang="en-US" sz="2000" b="1" dirty="0">
              <a:solidFill>
                <a:srgbClr val="0070C0"/>
              </a:solidFill>
              <a:ea typeface="Calibri"/>
              <a:cs typeface="Arial"/>
            </a:endParaRPr>
          </a:p>
          <a:p>
            <a:pPr marL="342900" lvl="0" indent="-342900" algn="justLow">
              <a:lnSpc>
                <a:spcPct val="115000"/>
              </a:lnSpc>
              <a:buFont typeface="+mj-lt"/>
              <a:buAutoNum type="arabicPeriod"/>
            </a:pPr>
            <a:r>
              <a:rPr lang="ar-IQ" sz="2000" b="1" dirty="0">
                <a:solidFill>
                  <a:srgbClr val="0070C0"/>
                </a:solidFill>
                <a:ea typeface="Calibri"/>
              </a:rPr>
              <a:t>مساعدته عنما يكون بحاجة مادية</a:t>
            </a:r>
            <a:endParaRPr lang="en-US" sz="2000" b="1" dirty="0">
              <a:solidFill>
                <a:srgbClr val="0070C0"/>
              </a:solidFill>
              <a:ea typeface="Calibri"/>
              <a:cs typeface="Arial"/>
            </a:endParaRPr>
          </a:p>
          <a:p>
            <a:pPr marL="342900" lvl="0" indent="-342900" algn="justLow">
              <a:lnSpc>
                <a:spcPct val="115000"/>
              </a:lnSpc>
              <a:spcAft>
                <a:spcPts val="1000"/>
              </a:spcAft>
              <a:buFont typeface="+mj-lt"/>
              <a:buAutoNum type="arabicPeriod"/>
            </a:pPr>
            <a:r>
              <a:rPr lang="ar-IQ" sz="2000" b="1" dirty="0">
                <a:solidFill>
                  <a:srgbClr val="0070C0"/>
                </a:solidFill>
                <a:ea typeface="Calibri"/>
              </a:rPr>
              <a:t>مساعدة الطالب الذي يكون لديه رغبة في ترك الدراسة </a:t>
            </a:r>
            <a:r>
              <a:rPr lang="ar-IQ" sz="2000" b="1" dirty="0" smtClean="0">
                <a:solidFill>
                  <a:srgbClr val="0070C0"/>
                </a:solidFill>
                <a:ea typeface="Calibri"/>
              </a:rPr>
              <a:t>.</a:t>
            </a:r>
            <a:endParaRPr lang="en-US" sz="2000" b="1" dirty="0">
              <a:solidFill>
                <a:srgbClr val="0070C0"/>
              </a:solidFill>
              <a:ea typeface="Calibri"/>
              <a:cs typeface="Arial"/>
            </a:endParaRPr>
          </a:p>
          <a:p>
            <a:pPr algn="justLow">
              <a:lnSpc>
                <a:spcPct val="115000"/>
              </a:lnSpc>
              <a:spcAft>
                <a:spcPts val="1000"/>
              </a:spcAft>
            </a:pPr>
            <a:r>
              <a:rPr lang="ar-IQ" sz="2000" b="1" dirty="0">
                <a:solidFill>
                  <a:srgbClr val="0070C0"/>
                </a:solidFill>
                <a:ea typeface="Calibri"/>
              </a:rPr>
              <a:t>ثالثا : مهام عامة وتنظيمية , وتشمل </a:t>
            </a:r>
            <a:endParaRPr lang="en-US" sz="2000" b="1" dirty="0">
              <a:solidFill>
                <a:srgbClr val="0070C0"/>
              </a:solidFill>
              <a:ea typeface="Calibri"/>
              <a:cs typeface="Arial"/>
            </a:endParaRPr>
          </a:p>
          <a:p>
            <a:pPr algn="justLow">
              <a:lnSpc>
                <a:spcPct val="115000"/>
              </a:lnSpc>
              <a:spcAft>
                <a:spcPts val="1000"/>
              </a:spcAft>
            </a:pPr>
            <a:r>
              <a:rPr lang="ar-IQ" sz="2000" b="1" dirty="0">
                <a:solidFill>
                  <a:srgbClr val="0070C0"/>
                </a:solidFill>
                <a:ea typeface="Calibri"/>
              </a:rPr>
              <a:t>  حل المشكلات " إذ يستطيع المرشد التربوي مساعدة الطلاب في مواجهة الصعوبة التي تتعلق بتخصصاتهم وذلك من خلال تحديد اساليب المشكلة واقتراح الحلول المناسبة لها ومن هذه المشكلات " ادارة الوقت , العلاقة بين التدريسي والطالب " .</a:t>
            </a:r>
            <a:endParaRPr lang="en-US" sz="2000" b="1" dirty="0">
              <a:solidFill>
                <a:srgbClr val="0070C0"/>
              </a:solidFill>
              <a:ea typeface="Calibri"/>
              <a:cs typeface="Arial"/>
            </a:endParaRPr>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8689"/>
            <a:ext cx="3347864" cy="1879503"/>
          </a:xfrm>
          <a:prstGeom prst="rect">
            <a:avLst/>
          </a:prstGeom>
        </p:spPr>
      </p:pic>
    </p:spTree>
    <p:extLst>
      <p:ext uri="{BB962C8B-B14F-4D97-AF65-F5344CB8AC3E}">
        <p14:creationId xmlns:p14="http://schemas.microsoft.com/office/powerpoint/2010/main" val="143691747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1938992"/>
          </a:xfrm>
          <a:prstGeom prst="rect">
            <a:avLst/>
          </a:prstGeom>
        </p:spPr>
        <p:txBody>
          <a:bodyPr wrap="square">
            <a:spAutoFit/>
          </a:bodyPr>
          <a:lstStyle/>
          <a:p>
            <a:pPr algn="justLow"/>
            <a:r>
              <a:rPr lang="ar-IQ" sz="2400" b="1" dirty="0">
                <a:solidFill>
                  <a:srgbClr val="C00000"/>
                </a:solidFill>
              </a:rPr>
              <a:t>حالات الطوارئ </a:t>
            </a:r>
            <a:endParaRPr lang="en-US" sz="2400" b="1" dirty="0">
              <a:solidFill>
                <a:srgbClr val="C00000"/>
              </a:solidFill>
            </a:endParaRPr>
          </a:p>
          <a:p>
            <a:pPr algn="justLow"/>
            <a:r>
              <a:rPr lang="ar-IQ" sz="2400" b="1" dirty="0">
                <a:solidFill>
                  <a:srgbClr val="C00000"/>
                </a:solidFill>
              </a:rPr>
              <a:t>  نحن نعيش في عصر الطوارئ والأزمات والكوارث وان للحرب والأزمات تأثيرا كبيرا على حياة الفرد خاصة التأثير النفسي والذي يقع ضرره بشكل كبير على فئة الشباب والمراهقين بما فيهم الطلبة لكونهم اكثر عرضة للانفعالات النفسية والاضطرابات الناتجة عن الحروب </a:t>
            </a:r>
            <a:r>
              <a:rPr lang="ar-IQ" sz="2400" b="1" dirty="0" smtClean="0">
                <a:solidFill>
                  <a:srgbClr val="C00000"/>
                </a:solidFill>
              </a:rPr>
              <a:t>.</a:t>
            </a:r>
            <a:endParaRPr lang="ar-IQ" sz="2400" b="1" dirty="0">
              <a:solidFill>
                <a:srgbClr val="C00000"/>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780928"/>
            <a:ext cx="7632848" cy="3883614"/>
          </a:xfrm>
          <a:prstGeom prst="rect">
            <a:avLst/>
          </a:prstGeom>
        </p:spPr>
      </p:pic>
    </p:spTree>
    <p:extLst>
      <p:ext uri="{BB962C8B-B14F-4D97-AF65-F5344CB8AC3E}">
        <p14:creationId xmlns:p14="http://schemas.microsoft.com/office/powerpoint/2010/main" val="344563564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TotalTime>
  <Words>409</Words>
  <Application>Microsoft Office PowerPoint</Application>
  <PresentationFormat>عرض على الشاشة (3:4)‏</PresentationFormat>
  <Paragraphs>36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MALIK HADI</dc:creator>
  <cp:lastModifiedBy>icc</cp:lastModifiedBy>
  <cp:revision>13</cp:revision>
  <dcterms:created xsi:type="dcterms:W3CDTF">2018-09-27T19:11:06Z</dcterms:created>
  <dcterms:modified xsi:type="dcterms:W3CDTF">2018-10-24T07:20:35Z</dcterms:modified>
</cp:coreProperties>
</file>